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  <p:sldMasterId id="2147483666" r:id="rId2"/>
  </p:sldMasterIdLst>
  <p:notesMasterIdLst>
    <p:notesMasterId r:id="rId22"/>
  </p:notesMasterIdLst>
  <p:sldIdLst>
    <p:sldId id="264" r:id="rId3"/>
    <p:sldId id="266" r:id="rId4"/>
    <p:sldId id="265" r:id="rId5"/>
    <p:sldId id="267" r:id="rId6"/>
    <p:sldId id="281" r:id="rId7"/>
    <p:sldId id="280" r:id="rId8"/>
    <p:sldId id="273" r:id="rId9"/>
    <p:sldId id="268" r:id="rId10"/>
    <p:sldId id="269" r:id="rId11"/>
    <p:sldId id="270" r:id="rId12"/>
    <p:sldId id="271" r:id="rId13"/>
    <p:sldId id="272" r:id="rId14"/>
    <p:sldId id="274" r:id="rId15"/>
    <p:sldId id="276" r:id="rId16"/>
    <p:sldId id="275" r:id="rId17"/>
    <p:sldId id="282" r:id="rId18"/>
    <p:sldId id="278" r:id="rId19"/>
    <p:sldId id="277" r:id="rId20"/>
    <p:sldId id="279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2A3EA1E-2E69-432C-A899-52FCCA5EEDCF}">
  <a:tblStyle styleId="{22A3EA1E-2E69-432C-A899-52FCCA5EED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5"/>
  </p:normalViewPr>
  <p:slideViewPr>
    <p:cSldViewPr snapToGrid="0">
      <p:cViewPr varScale="1">
        <p:scale>
          <a:sx n="156" d="100"/>
          <a:sy n="156" d="100"/>
        </p:scale>
        <p:origin x="264" y="176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4c0785071_0_30:notes"/>
          <p:cNvSpPr txBox="1">
            <a:spLocks noGrp="1"/>
          </p:cNvSpPr>
          <p:nvPr>
            <p:ph type="sldNum" idx="12"/>
          </p:nvPr>
        </p:nvSpPr>
        <p:spPr>
          <a:xfrm>
            <a:off x="3884066" y="8685928"/>
            <a:ext cx="29724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72" name="Google Shape;172;g74c078507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631825"/>
            <a:ext cx="5613400" cy="31575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g74c0785071_0_30:notes"/>
          <p:cNvSpPr txBox="1">
            <a:spLocks noGrp="1"/>
          </p:cNvSpPr>
          <p:nvPr>
            <p:ph type="body" idx="1"/>
          </p:nvPr>
        </p:nvSpPr>
        <p:spPr>
          <a:xfrm>
            <a:off x="692209" y="3999038"/>
            <a:ext cx="5537700" cy="37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74c0785071_0_30:notes"/>
          <p:cNvSpPr txBox="1"/>
          <p:nvPr/>
        </p:nvSpPr>
        <p:spPr>
          <a:xfrm>
            <a:off x="3920918" y="7996616"/>
            <a:ext cx="2999700" cy="4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5538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Inhalt" type="obj">
  <p:cSld name="OBJEC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107950" y="141685"/>
            <a:ext cx="7056338" cy="702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107950" y="1221581"/>
            <a:ext cx="8928100" cy="3402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8615" algn="l">
              <a:spcBef>
                <a:spcPts val="360"/>
              </a:spcBef>
              <a:spcAft>
                <a:spcPts val="0"/>
              </a:spcAft>
              <a:buSzPts val="189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dt" idx="10"/>
          </p:nvPr>
        </p:nvSpPr>
        <p:spPr>
          <a:xfrm>
            <a:off x="107504" y="4840001"/>
            <a:ext cx="2160240" cy="21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CAS Information Engineering - Scripting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ftr" idx="11"/>
          </p:nvPr>
        </p:nvSpPr>
        <p:spPr>
          <a:xfrm>
            <a:off x="2339752" y="4840002"/>
            <a:ext cx="5184576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Tag 08.0 – Kick off│09.10.2020, Maurizio Milazzo  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532438" y="4840001"/>
            <a:ext cx="504057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folie">
  <p:cSld name="1_Titelfolie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107504" y="167878"/>
            <a:ext cx="7200800" cy="702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107504" y="4840001"/>
            <a:ext cx="2160240" cy="21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CAS Information Engineering - Scripting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2339752" y="4840002"/>
            <a:ext cx="5184576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Tag 08.0 – Kick off│09.10.2020, Maurizio Milazzo  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532438" y="4840001"/>
            <a:ext cx="504057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wei Inhalte">
  <p:cSld name="Zwei Inhalte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107950" y="141685"/>
            <a:ext cx="7056338" cy="702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104772" y="1213467"/>
            <a:ext cx="432435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8615" algn="l">
              <a:spcBef>
                <a:spcPts val="360"/>
              </a:spcBef>
              <a:spcAft>
                <a:spcPts val="0"/>
              </a:spcAft>
              <a:buSzPts val="189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714876" y="1213261"/>
            <a:ext cx="4312914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8615" algn="l">
              <a:spcBef>
                <a:spcPts val="360"/>
              </a:spcBef>
              <a:spcAft>
                <a:spcPts val="0"/>
              </a:spcAft>
              <a:buSzPts val="189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107504" y="4840001"/>
            <a:ext cx="2160240" cy="21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CAS Information Engineering - Scripting</a:t>
            </a:r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2339752" y="4840002"/>
            <a:ext cx="5184576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Tag 08.0 – Kick off│09.10.2020, Maurizio Milazzo  </a:t>
            </a: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8532438" y="4840001"/>
            <a:ext cx="504057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 type="blank">
  <p:cSld name="BLANK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07950" y="141685"/>
            <a:ext cx="7203650" cy="702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07950" y="1221581"/>
            <a:ext cx="8928100" cy="3402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rgbClr val="2266AB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8619" algn="l" rtl="0">
              <a:spcBef>
                <a:spcPts val="480"/>
              </a:spcBef>
              <a:spcAft>
                <a:spcPts val="0"/>
              </a:spcAft>
              <a:buClr>
                <a:srgbClr val="2266AB"/>
              </a:buClr>
              <a:buSzPts val="252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2266AB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266AB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rgbClr val="2266AB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3" name="Google Shape;53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11600" y="86400"/>
            <a:ext cx="1293956" cy="702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" name="Google Shape;54;p13"/>
          <p:cNvCxnSpPr/>
          <p:nvPr/>
        </p:nvCxnSpPr>
        <p:spPr>
          <a:xfrm>
            <a:off x="72008" y="897564"/>
            <a:ext cx="900000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107504" y="4840001"/>
            <a:ext cx="2160240" cy="21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/>
              <a:t>CAS Information Engineering - Scripting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8604448" y="4840001"/>
            <a:ext cx="467560" cy="215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ftr" idx="11"/>
          </p:nvPr>
        </p:nvSpPr>
        <p:spPr>
          <a:xfrm>
            <a:off x="2339752" y="4840002"/>
            <a:ext cx="5184576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/>
              <a:t>Tag 08.0 – Kick off│09.10.2020, Maurizio Milazzo  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3" r:id="rId3"/>
    <p:sldLayoutId id="2147483664" r:id="rId4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body" idx="1"/>
          </p:nvPr>
        </p:nvSpPr>
        <p:spPr>
          <a:xfrm>
            <a:off x="107950" y="954600"/>
            <a:ext cx="8928000" cy="38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457200" lvl="0" indent="-298450" algn="l" rtl="0"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endParaRPr lang="en" sz="1100" b="1" dirty="0"/>
          </a:p>
          <a:p>
            <a:pPr marL="158750" lvl="0" indent="0" algn="l" rtl="0">
              <a:spcBef>
                <a:spcPts val="400"/>
              </a:spcBef>
              <a:spcAft>
                <a:spcPts val="0"/>
              </a:spcAft>
              <a:buSzPts val="1100"/>
              <a:buNone/>
            </a:pPr>
            <a:r>
              <a:rPr lang="de-CH" dirty="0"/>
              <a:t>Marco </a:t>
            </a:r>
            <a:r>
              <a:rPr lang="de-CH" dirty="0" err="1"/>
              <a:t>Gsponer</a:t>
            </a:r>
            <a:r>
              <a:rPr lang="de-CH" dirty="0"/>
              <a:t>, Marcin </a:t>
            </a:r>
            <a:r>
              <a:rPr lang="de-CH" dirty="0" err="1"/>
              <a:t>Ciesiul</a:t>
            </a:r>
            <a:r>
              <a:rPr lang="de-CH" dirty="0"/>
              <a:t>, Nicola </a:t>
            </a:r>
            <a:r>
              <a:rPr lang="de-CH" dirty="0" err="1"/>
              <a:t>Rothlin</a:t>
            </a:r>
            <a:r>
              <a:rPr lang="de-CH" dirty="0"/>
              <a:t> </a:t>
            </a:r>
            <a:endParaRPr lang="de-CH" sz="1100" dirty="0">
              <a:solidFill>
                <a:srgbClr val="585858"/>
              </a:solidFill>
              <a:highlight>
                <a:srgbClr val="FFFFFF"/>
              </a:highlight>
            </a:endParaRPr>
          </a:p>
        </p:txBody>
      </p:sp>
      <p:sp>
        <p:nvSpPr>
          <p:cNvPr id="177" name="Google Shape;177;p28"/>
          <p:cNvSpPr txBox="1">
            <a:spLocks noGrp="1"/>
          </p:cNvSpPr>
          <p:nvPr>
            <p:ph type="title"/>
          </p:nvPr>
        </p:nvSpPr>
        <p:spPr>
          <a:xfrm>
            <a:off x="295563" y="1185394"/>
            <a:ext cx="7860145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Gruppe 03 – ÖV-</a:t>
            </a:r>
            <a:r>
              <a:rPr lang="en" b="1" dirty="0" err="1"/>
              <a:t>Netz</a:t>
            </a:r>
            <a:r>
              <a:rPr lang="en" b="1" dirty="0"/>
              <a:t> in der Stadt Zürich</a:t>
            </a:r>
            <a:endParaRPr b="1" dirty="0"/>
          </a:p>
        </p:txBody>
      </p:sp>
      <p:sp>
        <p:nvSpPr>
          <p:cNvPr id="178" name="Google Shape;178;p28"/>
          <p:cNvSpPr txBox="1">
            <a:spLocks noGrp="1"/>
          </p:cNvSpPr>
          <p:nvPr>
            <p:ph type="dt" idx="10"/>
          </p:nvPr>
        </p:nvSpPr>
        <p:spPr>
          <a:xfrm>
            <a:off x="107504" y="4840001"/>
            <a:ext cx="21603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CAS Information Engineering - Scripting</a:t>
            </a:r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sldNum" idx="12"/>
          </p:nvPr>
        </p:nvSpPr>
        <p:spPr>
          <a:xfrm>
            <a:off x="8532438" y="4840001"/>
            <a:ext cx="5040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716B6B-C4D9-C14C-9035-581A01AAA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Total </a:t>
            </a:r>
            <a:r>
              <a:rPr lang="de-CH" dirty="0" err="1"/>
              <a:t>traffic</a:t>
            </a:r>
            <a:r>
              <a:rPr lang="de-CH" dirty="0"/>
              <a:t> pro Haltestelle 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B22E40F-9AEB-0F4A-BC53-32FBBA66748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01F99B-DD39-E74C-9A6B-14A8746039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10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B26C221-ABAC-1848-AC2B-D9C1B01C4C6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54036" y="1097280"/>
            <a:ext cx="6622868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018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53E2D2-DCA5-1942-B31C-1704C8173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4.2.3 Auslastung pro Haltestelle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34D55ED-D54E-8A40-A156-36A4C55CA72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C9703BF-B23B-FA43-9597-CE4C5C2CE5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11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AEF5110-6AA8-F545-9351-C88E3A182E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82634" y="1024719"/>
            <a:ext cx="6178731" cy="376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61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68DBD-BE90-E947-854C-8E91FA386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Traffic pro Quartier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7C1EB66-E1D1-234A-AF79-880EC7077F9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E21F4FA-30B7-0742-AE2D-A8C8820792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12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E9DB5F-5A4E-C048-8807-9B17C56201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67938" y="1136470"/>
            <a:ext cx="6217920" cy="355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37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BD26A3-448F-EF45-BF6D-FED7AA1DB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Auslastung pro Quartier 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5977A2C-9165-754B-A4CE-3358147EAD8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C84C352-9777-4545-9CEC-949D0FE2F8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13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68B5894-F8C5-974E-924E-91B7AECCCC90}"/>
              </a:ext>
            </a:extLst>
          </p:cNvPr>
          <p:cNvPicPr/>
          <p:nvPr/>
        </p:nvPicPr>
        <p:blipFill rotWithShape="1">
          <a:blip r:embed="rId2"/>
          <a:srcRect b="6934"/>
          <a:stretch/>
        </p:blipFill>
        <p:spPr>
          <a:xfrm>
            <a:off x="1575708" y="1141715"/>
            <a:ext cx="5982788" cy="348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13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003F8-21F7-5544-95E8-19D2EE3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Karte mit Fahrlinien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0C1ACD0-FEFD-1343-B693-6BFC82687A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1C76FA-6536-654A-BC9F-859E66E88C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14</a:t>
            </a:fld>
            <a:endParaRPr lang="de-CH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14B1E61-1084-D24C-8F68-59E4F9EF8D20}"/>
              </a:ext>
            </a:extLst>
          </p:cNvPr>
          <p:cNvSpPr/>
          <p:nvPr/>
        </p:nvSpPr>
        <p:spPr>
          <a:xfrm>
            <a:off x="289931" y="1133320"/>
            <a:ext cx="8603698" cy="1702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8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Einzelne Linien können via Filter wiedergegeben werden.</a:t>
            </a: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8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Ein Mouseover pro Punkt gibt Auskunft über den Namen der Haltestelle und die durchschnittliche Anzahl Ein- und Aussteiger.</a:t>
            </a:r>
            <a:endParaRPr lang="de-CH" sz="18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8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Per Mausklick kann eine Koordinate festgesetzt werden.</a:t>
            </a:r>
            <a:endParaRPr lang="de-CH" sz="18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499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A2C01-4D4D-884C-B384-820C73F1E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Karte mit Fahrlinien – Beispiel Linie 4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7CFE04A-FB5B-E548-85C8-555510CF027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E7ECA9-BD7B-2D42-9B71-2932E1E397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15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A810F73-2B72-2940-A736-DC57C88DFA6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05610" y="1110194"/>
            <a:ext cx="5732780" cy="348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572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003F8-21F7-5544-95E8-19D2EE3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Karte mit Fahrlinien – Beispiel Linie 4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0C1ACD0-FEFD-1343-B693-6BFC82687A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5A3CBB4-0D19-4047-8FF7-1BE571C6956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de-CH"/>
              <a:t>Tag 08.0 – Kick off│09.10.2020, Maurizio Milazzo 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1C76FA-6536-654A-BC9F-859E66E88C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16</a:t>
            </a:fld>
            <a:endParaRPr lang="de-CH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14B1E61-1084-D24C-8F68-59E4F9EF8D20}"/>
              </a:ext>
            </a:extLst>
          </p:cNvPr>
          <p:cNvSpPr/>
          <p:nvPr/>
        </p:nvSpPr>
        <p:spPr>
          <a:xfrm>
            <a:off x="289931" y="1368454"/>
            <a:ext cx="8603698" cy="21184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800" dirty="0"/>
              <a:t>Auf der Karte zeigt sich ein Datenproblem.</a:t>
            </a: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800" dirty="0"/>
              <a:t>Linie 4 fährt regulär von Altstetten bis Tiefenbrunnen.</a:t>
            </a: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800" dirty="0"/>
              <a:t>Es sind aber auch zusätzliche 'Arme' ersichtlich. </a:t>
            </a: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800" dirty="0"/>
              <a:t>Temporäre Umleitungen könnten eine mögliche Erklärung für diese Sonderlinien sein. </a:t>
            </a:r>
            <a:endParaRPr lang="de-CH" sz="18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536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003F8-21F7-5544-95E8-19D2EE3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Haltestellen – Linie 72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0C1ACD0-FEFD-1343-B693-6BFC82687A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1C76FA-6536-654A-BC9F-859E66E88C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17</a:t>
            </a:fld>
            <a:endParaRPr lang="de-CH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2CE6F1-A222-8E45-8D57-50270E1EE10B}"/>
              </a:ext>
            </a:extLst>
          </p:cNvPr>
          <p:cNvPicPr/>
          <p:nvPr/>
        </p:nvPicPr>
        <p:blipFill rotWithShape="1">
          <a:blip r:embed="rId2"/>
          <a:srcRect r="1108"/>
          <a:stretch/>
        </p:blipFill>
        <p:spPr bwMode="auto">
          <a:xfrm>
            <a:off x="1780654" y="1059642"/>
            <a:ext cx="5582692" cy="35910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32467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003F8-21F7-5544-95E8-19D2EE3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Karte mit Fahrlinien – Beispiel Linie 4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0C1ACD0-FEFD-1343-B693-6BFC82687A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1C76FA-6536-654A-BC9F-859E66E88C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18</a:t>
            </a:fld>
            <a:endParaRPr lang="de-CH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765B02B-C597-9341-B61B-B9F3639FB13A}"/>
              </a:ext>
            </a:extLst>
          </p:cNvPr>
          <p:cNvSpPr/>
          <p:nvPr/>
        </p:nvSpPr>
        <p:spPr>
          <a:xfrm>
            <a:off x="324609" y="1325837"/>
            <a:ext cx="8505882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de-CH" sz="2000" dirty="0">
                <a:latin typeface="+mn-lt"/>
                <a:ea typeface="Times New Roman" panose="02020603050405020304" pitchFamily="18" charset="0"/>
              </a:rPr>
              <a:t>Verschiebung der Haltestelle ‘</a:t>
            </a:r>
            <a:r>
              <a:rPr lang="de-CH" sz="2000" dirty="0" err="1">
                <a:latin typeface="+mn-lt"/>
                <a:ea typeface="Times New Roman" panose="02020603050405020304" pitchFamily="18" charset="0"/>
              </a:rPr>
              <a:t>Hartersteg</a:t>
            </a:r>
            <a:r>
              <a:rPr lang="de-CH" sz="2000" dirty="0">
                <a:latin typeface="+mn-lt"/>
                <a:ea typeface="Times New Roman" panose="02020603050405020304" pitchFamily="18" charset="0"/>
              </a:rPr>
              <a:t>’ mehr in Richtung ‘Schmied </a:t>
            </a:r>
            <a:r>
              <a:rPr lang="de-CH" sz="2000" dirty="0" err="1">
                <a:latin typeface="+mn-lt"/>
                <a:ea typeface="Times New Roman" panose="02020603050405020304" pitchFamily="18" charset="0"/>
              </a:rPr>
              <a:t>Wiedikon</a:t>
            </a:r>
            <a:r>
              <a:rPr lang="de-CH" sz="2000" dirty="0">
                <a:latin typeface="+mn-lt"/>
                <a:ea typeface="Times New Roman" panose="02020603050405020304" pitchFamily="18" charset="0"/>
              </a:rPr>
              <a:t>’ </a:t>
            </a:r>
          </a:p>
          <a:p>
            <a:pPr lvl="0" algn="just"/>
            <a:endParaRPr lang="de-CH" sz="1800" dirty="0">
              <a:latin typeface="+mn-lt"/>
              <a:ea typeface="Times New Roman" panose="02020603050405020304" pitchFamily="18" charset="0"/>
            </a:endParaRPr>
          </a:p>
          <a:p>
            <a:pPr lvl="0" algn="just"/>
            <a:r>
              <a:rPr lang="de-CH" sz="1800" b="1" dirty="0">
                <a:latin typeface="+mn-lt"/>
                <a:ea typeface="Times New Roman" panose="02020603050405020304" pitchFamily="18" charset="0"/>
              </a:rPr>
              <a:t>Alte Distanz :</a:t>
            </a:r>
          </a:p>
          <a:p>
            <a:pPr lvl="4" algn="just"/>
            <a:r>
              <a:rPr lang="de-CH" sz="1800" dirty="0">
                <a:latin typeface="+mn-lt"/>
                <a:ea typeface="Times New Roman" panose="02020603050405020304" pitchFamily="18" charset="0"/>
              </a:rPr>
              <a:t>	‘</a:t>
            </a:r>
            <a:r>
              <a:rPr lang="de-CH" sz="1800" dirty="0" err="1">
                <a:latin typeface="+mn-lt"/>
                <a:ea typeface="Times New Roman" panose="02020603050405020304" pitchFamily="18" charset="0"/>
              </a:rPr>
              <a:t>Hertersteg</a:t>
            </a:r>
            <a:r>
              <a:rPr lang="de-CH" sz="1800" dirty="0">
                <a:latin typeface="+mn-lt"/>
                <a:ea typeface="Times New Roman" panose="02020603050405020304" pitchFamily="18" charset="0"/>
              </a:rPr>
              <a:t>’ und ‘Schmiede </a:t>
            </a:r>
            <a:r>
              <a:rPr lang="de-CH" sz="1800" dirty="0" err="1">
                <a:latin typeface="+mn-lt"/>
                <a:ea typeface="Times New Roman" panose="02020603050405020304" pitchFamily="18" charset="0"/>
              </a:rPr>
              <a:t>Wiedikon</a:t>
            </a:r>
            <a:r>
              <a:rPr lang="de-CH" sz="1800" dirty="0">
                <a:latin typeface="+mn-lt"/>
                <a:ea typeface="Times New Roman" panose="02020603050405020304" pitchFamily="18" charset="0"/>
              </a:rPr>
              <a:t>’: 485m </a:t>
            </a:r>
          </a:p>
          <a:p>
            <a:pPr lvl="3" algn="just"/>
            <a:r>
              <a:rPr lang="de-CH" sz="1800" dirty="0">
                <a:latin typeface="+mn-lt"/>
                <a:ea typeface="Times New Roman" panose="02020603050405020304" pitchFamily="18" charset="0"/>
              </a:rPr>
              <a:t>	‘</a:t>
            </a:r>
            <a:r>
              <a:rPr lang="de-CH" sz="1800" dirty="0" err="1">
                <a:latin typeface="+mn-lt"/>
                <a:ea typeface="Times New Roman" panose="02020603050405020304" pitchFamily="18" charset="0"/>
              </a:rPr>
              <a:t>Hertersteg</a:t>
            </a:r>
            <a:r>
              <a:rPr lang="de-CH" sz="1800" dirty="0">
                <a:latin typeface="+mn-lt"/>
                <a:ea typeface="Times New Roman" panose="02020603050405020304" pitchFamily="18" charset="0"/>
              </a:rPr>
              <a:t>’ und ‘</a:t>
            </a:r>
            <a:r>
              <a:rPr lang="de-CH" sz="1800" dirty="0" err="1">
                <a:latin typeface="+mn-lt"/>
                <a:ea typeface="Times New Roman" panose="02020603050405020304" pitchFamily="18" charset="0"/>
              </a:rPr>
              <a:t>Manesseplatz</a:t>
            </a:r>
            <a:r>
              <a:rPr lang="de-CH" sz="1800" dirty="0">
                <a:latin typeface="+mn-lt"/>
                <a:ea typeface="Times New Roman" panose="02020603050405020304" pitchFamily="18" charset="0"/>
              </a:rPr>
              <a:t>’: 280 m </a:t>
            </a:r>
          </a:p>
          <a:p>
            <a:pPr lvl="3" algn="just"/>
            <a:r>
              <a:rPr lang="de-CH" sz="1800" dirty="0">
                <a:latin typeface="+mn-lt"/>
                <a:ea typeface="Times New Roman" panose="02020603050405020304" pitchFamily="18" charset="0"/>
              </a:rPr>
              <a:t>	</a:t>
            </a:r>
          </a:p>
          <a:p>
            <a:pPr lvl="3" algn="just"/>
            <a:r>
              <a:rPr lang="de-CH" sz="1800" b="1" dirty="0">
                <a:latin typeface="+mn-lt"/>
                <a:ea typeface="Times New Roman" panose="02020603050405020304" pitchFamily="18" charset="0"/>
              </a:rPr>
              <a:t>Neue Distanz:</a:t>
            </a:r>
          </a:p>
          <a:p>
            <a:pPr lvl="3" algn="just"/>
            <a:r>
              <a:rPr lang="de-CH" sz="1800" dirty="0">
                <a:latin typeface="+mn-lt"/>
                <a:ea typeface="Times New Roman" panose="02020603050405020304" pitchFamily="18" charset="0"/>
              </a:rPr>
              <a:t>	Neue Haltestelle und ‘Schmiede </a:t>
            </a:r>
            <a:r>
              <a:rPr lang="de-CH" sz="1800" dirty="0" err="1">
                <a:latin typeface="+mn-lt"/>
                <a:ea typeface="Times New Roman" panose="02020603050405020304" pitchFamily="18" charset="0"/>
              </a:rPr>
              <a:t>Wiedikon</a:t>
            </a:r>
            <a:r>
              <a:rPr lang="de-CH" sz="1800" dirty="0">
                <a:latin typeface="+mn-lt"/>
                <a:ea typeface="Times New Roman" panose="02020603050405020304" pitchFamily="18" charset="0"/>
              </a:rPr>
              <a:t>’: 426 m </a:t>
            </a:r>
          </a:p>
          <a:p>
            <a:pPr lvl="3" algn="just"/>
            <a:r>
              <a:rPr lang="de-CH" sz="1800" dirty="0">
                <a:latin typeface="+mn-lt"/>
                <a:ea typeface="Times New Roman" panose="02020603050405020304" pitchFamily="18" charset="0"/>
              </a:rPr>
              <a:t>	Neue Haltestelle und ‘</a:t>
            </a:r>
            <a:r>
              <a:rPr lang="de-CH" sz="1800" dirty="0" err="1">
                <a:latin typeface="+mn-lt"/>
                <a:ea typeface="Times New Roman" panose="02020603050405020304" pitchFamily="18" charset="0"/>
              </a:rPr>
              <a:t>Manesseplatz</a:t>
            </a:r>
            <a:r>
              <a:rPr lang="de-CH" sz="1800" dirty="0">
                <a:latin typeface="+mn-lt"/>
                <a:ea typeface="Times New Roman" panose="02020603050405020304" pitchFamily="18" charset="0"/>
              </a:rPr>
              <a:t>’: 340 m</a:t>
            </a:r>
          </a:p>
        </p:txBody>
      </p:sp>
    </p:spTree>
    <p:extLst>
      <p:ext uri="{BB962C8B-B14F-4D97-AF65-F5344CB8AC3E}">
        <p14:creationId xmlns:p14="http://schemas.microsoft.com/office/powerpoint/2010/main" val="2033027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003F8-21F7-5544-95E8-19D2EE3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Karte mit Fahrlinien – Beispiel Linie 4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0C1ACD0-FEFD-1343-B693-6BFC82687A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1C76FA-6536-654A-BC9F-859E66E88C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19</a:t>
            </a:fld>
            <a:endParaRPr lang="de-CH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765B02B-C597-9341-B61B-B9F3639FB13A}"/>
              </a:ext>
            </a:extLst>
          </p:cNvPr>
          <p:cNvSpPr/>
          <p:nvPr/>
        </p:nvSpPr>
        <p:spPr>
          <a:xfrm>
            <a:off x="402771" y="1164771"/>
            <a:ext cx="8327572" cy="34624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CH" sz="1600" dirty="0"/>
              <a:t>Weglassen Haltestelle ‘Altes Krematorium’ und Verlegung ‘Friedhof </a:t>
            </a:r>
            <a:r>
              <a:rPr lang="de-CH" sz="1600" dirty="0" err="1"/>
              <a:t>Sihlfeld</a:t>
            </a:r>
            <a:r>
              <a:rPr lang="de-CH" sz="1600" dirty="0"/>
              <a:t>’ </a:t>
            </a:r>
          </a:p>
          <a:p>
            <a:pPr>
              <a:spcBef>
                <a:spcPts val="200"/>
              </a:spcBef>
            </a:pPr>
            <a:r>
              <a:rPr lang="de-CH" b="1" dirty="0"/>
              <a:t>Alte Distanz: </a:t>
            </a:r>
          </a:p>
          <a:p>
            <a:r>
              <a:rPr lang="de-CH" dirty="0"/>
              <a:t>	‘Krematorium’ und ‘</a:t>
            </a:r>
            <a:r>
              <a:rPr lang="de-CH" dirty="0" err="1"/>
              <a:t>Albisriederplatz</a:t>
            </a:r>
            <a:r>
              <a:rPr lang="de-CH" dirty="0"/>
              <a:t>’: 204 m </a:t>
            </a:r>
          </a:p>
          <a:p>
            <a:r>
              <a:rPr lang="de-CH" dirty="0"/>
              <a:t>	‘Krematorium’ und ‘Friedhof </a:t>
            </a:r>
            <a:r>
              <a:rPr lang="de-CH" dirty="0" err="1"/>
              <a:t>Sihlfeld</a:t>
            </a:r>
            <a:r>
              <a:rPr lang="de-CH" dirty="0"/>
              <a:t>’: 320 m</a:t>
            </a:r>
          </a:p>
          <a:p>
            <a:r>
              <a:rPr lang="de-CH" dirty="0"/>
              <a:t>	‘Friedhof </a:t>
            </a:r>
            <a:r>
              <a:rPr lang="de-CH" dirty="0" err="1"/>
              <a:t>Sihlfeld</a:t>
            </a:r>
            <a:r>
              <a:rPr lang="de-CH" dirty="0"/>
              <a:t>’ und ‘Bertastrasse’: 314 m </a:t>
            </a:r>
          </a:p>
          <a:p>
            <a:r>
              <a:rPr lang="de-CH" b="1" dirty="0"/>
              <a:t>Neue Distanz: </a:t>
            </a:r>
          </a:p>
          <a:p>
            <a:r>
              <a:rPr lang="de-CH" dirty="0"/>
              <a:t>	neue Haltestelle und ‘</a:t>
            </a:r>
            <a:r>
              <a:rPr lang="de-CH" dirty="0" err="1"/>
              <a:t>Albisriederplatz</a:t>
            </a:r>
            <a:r>
              <a:rPr lang="de-CH" dirty="0"/>
              <a:t>’: 415 m </a:t>
            </a:r>
          </a:p>
          <a:p>
            <a:r>
              <a:rPr lang="de-CH" dirty="0"/>
              <a:t>	neue Haltestelle und ‘Bertastrasse’: 388 m</a:t>
            </a:r>
          </a:p>
          <a:p>
            <a:pPr lvl="3" algn="just"/>
            <a:endParaRPr lang="de-CH" dirty="0">
              <a:latin typeface="+mn-lt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CH" sz="16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Zusätzliche Haltestelle zwischen </a:t>
            </a:r>
            <a:r>
              <a:rPr lang="de-CH" sz="1600" dirty="0" err="1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Buecheggplatz</a:t>
            </a:r>
            <a:r>
              <a:rPr lang="de-CH" sz="16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de-CH" sz="1600" dirty="0" err="1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Milchbuck</a:t>
            </a:r>
            <a:endParaRPr lang="de-CH" sz="1600" dirty="0"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 algn="just">
              <a:spcBef>
                <a:spcPts val="200"/>
              </a:spcBef>
            </a:pPr>
            <a:r>
              <a:rPr lang="de-CH" b="1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Alte Distanz:</a:t>
            </a:r>
          </a:p>
          <a:p>
            <a:pPr algn="just"/>
            <a:r>
              <a:rPr lang="de-CH" dirty="0">
                <a:latin typeface="+mn-lt"/>
                <a:ea typeface="Times New Roman" panose="02020603050405020304" pitchFamily="18" charset="0"/>
              </a:rPr>
              <a:t>	</a:t>
            </a:r>
            <a:r>
              <a:rPr lang="de-CH" dirty="0" err="1">
                <a:latin typeface="+mn-lt"/>
                <a:ea typeface="Times New Roman" panose="02020603050405020304" pitchFamily="18" charset="0"/>
              </a:rPr>
              <a:t>Buchegg</a:t>
            </a:r>
            <a:r>
              <a:rPr lang="de-CH" dirty="0">
                <a:latin typeface="+mn-lt"/>
                <a:ea typeface="Times New Roman" panose="02020603050405020304" pitchFamily="18" charset="0"/>
              </a:rPr>
              <a:t>’ und ‘</a:t>
            </a:r>
            <a:r>
              <a:rPr lang="de-CH" dirty="0" err="1">
                <a:latin typeface="+mn-lt"/>
                <a:ea typeface="Times New Roman" panose="02020603050405020304" pitchFamily="18" charset="0"/>
              </a:rPr>
              <a:t>Milchbuck</a:t>
            </a:r>
            <a:r>
              <a:rPr lang="de-CH" dirty="0">
                <a:latin typeface="+mn-lt"/>
                <a:ea typeface="Times New Roman" panose="02020603050405020304" pitchFamily="18" charset="0"/>
              </a:rPr>
              <a:t>’: 2214 m </a:t>
            </a:r>
          </a:p>
          <a:p>
            <a:pPr algn="just"/>
            <a:r>
              <a:rPr lang="de-CH" b="1" dirty="0">
                <a:latin typeface="+mn-lt"/>
                <a:ea typeface="Times New Roman" panose="02020603050405020304" pitchFamily="18" charset="0"/>
              </a:rPr>
              <a:t>Neue Distanz:</a:t>
            </a:r>
            <a:r>
              <a:rPr lang="de-CH" dirty="0">
                <a:latin typeface="+mn-lt"/>
                <a:ea typeface="Times New Roman" panose="02020603050405020304" pitchFamily="18" charset="0"/>
              </a:rPr>
              <a:t>	</a:t>
            </a:r>
          </a:p>
          <a:p>
            <a:pPr algn="just"/>
            <a:r>
              <a:rPr lang="de-CH" dirty="0">
                <a:latin typeface="+mn-lt"/>
                <a:ea typeface="Times New Roman" panose="02020603050405020304" pitchFamily="18" charset="0"/>
              </a:rPr>
              <a:t>	neue Haltestelle und ‘</a:t>
            </a:r>
            <a:r>
              <a:rPr lang="de-CH" dirty="0" err="1">
                <a:latin typeface="+mn-lt"/>
                <a:ea typeface="Times New Roman" panose="02020603050405020304" pitchFamily="18" charset="0"/>
              </a:rPr>
              <a:t>Buecheggplatz</a:t>
            </a:r>
            <a:r>
              <a:rPr lang="de-CH" dirty="0">
                <a:latin typeface="+mn-lt"/>
                <a:ea typeface="Times New Roman" panose="02020603050405020304" pitchFamily="18" charset="0"/>
              </a:rPr>
              <a:t>’: 1298 m </a:t>
            </a:r>
          </a:p>
          <a:p>
            <a:pPr algn="just"/>
            <a:r>
              <a:rPr lang="de-CH" dirty="0">
                <a:latin typeface="+mn-lt"/>
                <a:ea typeface="Times New Roman" panose="02020603050405020304" pitchFamily="18" charset="0"/>
              </a:rPr>
              <a:t>	neue Haltestelle und ‘</a:t>
            </a:r>
            <a:r>
              <a:rPr lang="de-CH" dirty="0" err="1">
                <a:latin typeface="+mn-lt"/>
                <a:ea typeface="Times New Roman" panose="02020603050405020304" pitchFamily="18" charset="0"/>
              </a:rPr>
              <a:t>Milchbuck</a:t>
            </a:r>
            <a:r>
              <a:rPr lang="de-CH" dirty="0">
                <a:latin typeface="+mn-lt"/>
                <a:ea typeface="Times New Roman" panose="02020603050405020304" pitchFamily="18" charset="0"/>
              </a:rPr>
              <a:t>’: 1640 m</a:t>
            </a:r>
          </a:p>
        </p:txBody>
      </p:sp>
    </p:spTree>
    <p:extLst>
      <p:ext uri="{BB962C8B-B14F-4D97-AF65-F5344CB8AC3E}">
        <p14:creationId xmlns:p14="http://schemas.microsoft.com/office/powerpoint/2010/main" val="37732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6D4272-E3E2-DD4F-9570-3014C4BEE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F29DD45-DCDB-5746-A5E0-366F70200B1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25F80E7-CB8A-F645-8881-630EF259E9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2</a:t>
            </a:fld>
            <a:endParaRPr lang="de-CH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5BBF839-38D7-E14F-84AB-B47214814DFB}"/>
              </a:ext>
            </a:extLst>
          </p:cNvPr>
          <p:cNvSpPr txBox="1"/>
          <p:nvPr/>
        </p:nvSpPr>
        <p:spPr>
          <a:xfrm>
            <a:off x="468588" y="1440869"/>
            <a:ext cx="820682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Die Stadt Zürich ist seit 2000 um 75‘342 Einwohner gewachsen.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Bis 2040 sollen </a:t>
            </a:r>
            <a:r>
              <a:rPr lang="de-CH" sz="1800" dirty="0"/>
              <a:t>weitere 102'000 Personen hinzukommen.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800" dirty="0"/>
              <a:t>Einzelne Quartiere wachsen unterschiedlich schnell.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800" dirty="0"/>
              <a:t>Die Planung des ÖV-Netz soll optimal auf diese Entwicklungen ausgerichtet sein.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2997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41C4E-C1A0-994B-9D98-1B740F358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Business Case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80743D-61CD-2445-909B-F5EE11CE2A7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F239976-11AF-924B-9367-6F38D10920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3</a:t>
            </a:fld>
            <a:endParaRPr lang="de-CH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3E28116-BB9E-1F4C-AE2D-32347BA388BB}"/>
              </a:ext>
            </a:extLst>
          </p:cNvPr>
          <p:cNvSpPr txBox="1"/>
          <p:nvPr/>
        </p:nvSpPr>
        <p:spPr>
          <a:xfrm>
            <a:off x="267047" y="1402199"/>
            <a:ext cx="8623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800" dirty="0"/>
              <a:t>Ziel, häufig und wenig frequentierte Haltestellen zu identifizieren.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800" dirty="0"/>
              <a:t>Analysieren, wie gut dichtbesiedelte Gebiete in der Stadt erschlossen sind.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800" dirty="0"/>
              <a:t>Anhand eines konkreten Beispiels aufzeigen, an welchen Haltestellen der Standort optimiert werden könnte.</a:t>
            </a:r>
          </a:p>
        </p:txBody>
      </p:sp>
    </p:spTree>
    <p:extLst>
      <p:ext uri="{BB962C8B-B14F-4D97-AF65-F5344CB8AC3E}">
        <p14:creationId xmlns:p14="http://schemas.microsoft.com/office/powerpoint/2010/main" val="1678618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EA4AA-8738-E540-9483-E0CFAFAC0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Datensätze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17A0880-D2F6-BF4B-B1CF-A9EF88F1D42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02FAAB-6B24-3646-9019-D53965E0D0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4</a:t>
            </a:fld>
            <a:endParaRPr lang="de-CH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DA9057A-54BE-4646-8C9E-A8CD4AB727C0}"/>
              </a:ext>
            </a:extLst>
          </p:cNvPr>
          <p:cNvSpPr txBox="1"/>
          <p:nvPr/>
        </p:nvSpPr>
        <p:spPr>
          <a:xfrm>
            <a:off x="316294" y="1343726"/>
            <a:ext cx="8501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800" dirty="0"/>
              <a:t>Dataset 1: Fahrgastzahlen VBZ </a:t>
            </a:r>
          </a:p>
          <a:p>
            <a:r>
              <a:rPr lang="de-CH" sz="1800" dirty="0"/>
              <a:t>     https://</a:t>
            </a:r>
            <a:r>
              <a:rPr lang="de-CH" sz="1800" dirty="0" err="1"/>
              <a:t>opendata.swiss</a:t>
            </a:r>
            <a:r>
              <a:rPr lang="de-CH" sz="1800" dirty="0"/>
              <a:t>/de/</a:t>
            </a:r>
            <a:r>
              <a:rPr lang="de-CH" sz="1800" dirty="0" err="1"/>
              <a:t>dataset</a:t>
            </a:r>
            <a:r>
              <a:rPr lang="de-CH" sz="1800" dirty="0"/>
              <a:t>/fahrgastzahlen-vbz1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800" dirty="0"/>
              <a:t>Dataset 2: </a:t>
            </a:r>
            <a:r>
              <a:rPr lang="de-CH" sz="1800" dirty="0" err="1"/>
              <a:t>Geodaten</a:t>
            </a:r>
            <a:r>
              <a:rPr lang="de-CH" sz="1800" dirty="0"/>
              <a:t> Haltestellen </a:t>
            </a:r>
          </a:p>
          <a:p>
            <a:r>
              <a:rPr lang="de-CH" sz="1800" dirty="0"/>
              <a:t>    https://</a:t>
            </a:r>
            <a:r>
              <a:rPr lang="de-CH" sz="1800" dirty="0" err="1"/>
              <a:t>www.stadt-zuerich.ch</a:t>
            </a:r>
            <a:r>
              <a:rPr lang="de-CH" sz="1800" dirty="0"/>
              <a:t>/</a:t>
            </a:r>
            <a:r>
              <a:rPr lang="de-CH" sz="1800" dirty="0" err="1"/>
              <a:t>geodaten</a:t>
            </a:r>
            <a:r>
              <a:rPr lang="de-CH" sz="1800" dirty="0"/>
              <a:t>/</a:t>
            </a:r>
            <a:r>
              <a:rPr lang="de-CH" sz="1800" dirty="0" err="1"/>
              <a:t>download</a:t>
            </a:r>
            <a:r>
              <a:rPr lang="de-CH" sz="1800" dirty="0"/>
              <a:t>/140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800" dirty="0"/>
              <a:t>Dataset 3:Geodaten Bevölkerung </a:t>
            </a:r>
          </a:p>
          <a:p>
            <a:r>
              <a:rPr lang="de-CH" sz="1800" dirty="0"/>
              <a:t>     https://www.stadt-zuerich.ch/geodaten/download/</a:t>
            </a:r>
          </a:p>
          <a:p>
            <a:endParaRPr lang="de-CH" sz="180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800" dirty="0">
                <a:effectLst/>
              </a:rPr>
              <a:t>Zudem arbeiten wir mit einer Google-</a:t>
            </a:r>
            <a:r>
              <a:rPr lang="de-CH" sz="1800" dirty="0" err="1">
                <a:effectLst/>
              </a:rPr>
              <a:t>Maps</a:t>
            </a:r>
            <a:r>
              <a:rPr lang="de-CH" sz="1800" dirty="0">
                <a:effectLst/>
              </a:rPr>
              <a:t> API, um die Fahrdistanzen zwischen Haltestellen zu berechnen.</a:t>
            </a:r>
          </a:p>
        </p:txBody>
      </p:sp>
    </p:spTree>
    <p:extLst>
      <p:ext uri="{BB962C8B-B14F-4D97-AF65-F5344CB8AC3E}">
        <p14:creationId xmlns:p14="http://schemas.microsoft.com/office/powerpoint/2010/main" val="2628466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E08750-6580-6844-B516-03A4D498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Datenaufbereitung - Bevölkerungsdaten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F991A6A-17AD-0043-A270-9F8008B5C67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4B841A2-AB57-8F40-B9EC-F5A2A6F952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5</a:t>
            </a:fld>
            <a:endParaRPr lang="de-CH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F069E46-9F37-694A-B9AA-502742ADB216}"/>
              </a:ext>
            </a:extLst>
          </p:cNvPr>
          <p:cNvSpPr/>
          <p:nvPr/>
        </p:nvSpPr>
        <p:spPr>
          <a:xfrm>
            <a:off x="261258" y="1191984"/>
            <a:ext cx="8629650" cy="2187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Überall, wo weniger als 4 Personen wird der Wert 0 gesetzt. </a:t>
            </a:r>
            <a:endParaRPr lang="de-CH" sz="16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Die Geoinformationen werden in das WGS84-Format transformiert.</a:t>
            </a:r>
            <a:endParaRPr lang="de-CH" sz="16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600" dirty="0"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Mit der </a:t>
            </a:r>
            <a:r>
              <a:rPr lang="de-CH" sz="1600" dirty="0" err="1"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geolocater</a:t>
            </a:r>
            <a:r>
              <a:rPr lang="de-CH" sz="1600" dirty="0"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-Funktion </a:t>
            </a:r>
            <a:r>
              <a:rPr lang="de-CH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wird eine genaue Adresse des Mittelpunktes der Hektaren herausgegeben.</a:t>
            </a:r>
            <a:endParaRPr lang="de-CH" sz="16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sz="16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Filtern der Orte, die ausserhalb der Stadt Zürich liegen.</a:t>
            </a:r>
            <a:endParaRPr lang="de-CH" sz="16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endParaRPr lang="de-CH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436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B5D7E9-8B6B-634F-8B65-ACE415627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Datenaufbereitung - Fahrgastzahlen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55E9C67-1DCC-504A-BCF9-AA6A31902FC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9E23DCE-11C4-0D4E-AED3-B74B8839EB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6</a:t>
            </a:fld>
            <a:endParaRPr lang="de-CH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CCAB569-452E-8B46-81D3-20AF487F0E15}"/>
              </a:ext>
            </a:extLst>
          </p:cNvPr>
          <p:cNvSpPr/>
          <p:nvPr/>
        </p:nvSpPr>
        <p:spPr>
          <a:xfrm>
            <a:off x="334736" y="1234130"/>
            <a:ext cx="8499021" cy="2960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Das Datenfile ‘Reisende’ wird eingelesen und Zeilen mit 0 Messungen gelöscht.</a:t>
            </a:r>
            <a:endParaRPr lang="de-CH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Gruppieren und aggregieren:  Für die Variable ‘</a:t>
            </a:r>
            <a:r>
              <a:rPr lang="de-CH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Anzahl_Messungen</a:t>
            </a:r>
            <a:r>
              <a:rPr lang="de-CH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’ verwenden wir die Summe. Bei den Variablen ‘Einsteiger’, ‘Aussteiger’, ‘Belastung’ und ‘Distanz’ nehmen wir den Mittelwert.</a:t>
            </a:r>
            <a:endParaRPr lang="de-CH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Bildung der Variable ‘Total Traffic’: Summe der Einsteiger und Aussteiger.</a:t>
            </a:r>
            <a:endParaRPr lang="de-CH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Aggregierte Daten mit weniger als 20 Messzeitpunkten werden ausgeschlossen.</a:t>
            </a:r>
            <a:endParaRPr lang="de-CH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Join</a:t>
            </a:r>
            <a:r>
              <a:rPr lang="de-CH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der </a:t>
            </a:r>
            <a:r>
              <a:rPr lang="de-CH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Geoinfos</a:t>
            </a:r>
            <a:r>
              <a:rPr lang="de-CH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der Haltestellen </a:t>
            </a: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Die Geoinformationen werden in das WGS84-Format transformiert.</a:t>
            </a:r>
            <a:endParaRPr lang="de-CH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Die Quartiere werden hinzugefügt.</a:t>
            </a:r>
          </a:p>
          <a:p>
            <a:pPr marL="342900" indent="-342900" algn="just">
              <a:lnSpc>
                <a:spcPct val="150000"/>
              </a:lnSpc>
              <a:buFont typeface="Calibri" panose="020F0502020204030204" pitchFamily="34" charset="0"/>
              <a:buChar char="-"/>
            </a:pPr>
            <a:r>
              <a:rPr lang="de-CH" dirty="0">
                <a:latin typeface="+mn-lt"/>
              </a:rPr>
              <a:t>Mit der Funktion </a:t>
            </a:r>
            <a:r>
              <a:rPr lang="de-CH" dirty="0" err="1">
                <a:latin typeface="+mn-lt"/>
              </a:rPr>
              <a:t>distance_matrix</a:t>
            </a:r>
            <a:r>
              <a:rPr lang="de-CH" dirty="0">
                <a:latin typeface="+mn-lt"/>
              </a:rPr>
              <a:t>() wird die Fahrdistanz zwischen Haltestellen in Metern berechnet.</a:t>
            </a:r>
          </a:p>
        </p:txBody>
      </p:sp>
    </p:spTree>
    <p:extLst>
      <p:ext uri="{BB962C8B-B14F-4D97-AF65-F5344CB8AC3E}">
        <p14:creationId xmlns:p14="http://schemas.microsoft.com/office/powerpoint/2010/main" val="137354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A3F173-4D05-E844-ADBD-C57D90C74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5.1 R</a:t>
            </a:r>
            <a:r>
              <a:rPr lang="de-DE" altLang="de-DE" dirty="0">
                <a:solidFill>
                  <a:srgbClr val="000000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ä</a:t>
            </a:r>
            <a:r>
              <a:rPr lang="de-DE" altLang="de-DE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umliche Bev</a:t>
            </a:r>
            <a:r>
              <a:rPr lang="de-DE" altLang="de-DE" dirty="0">
                <a:solidFill>
                  <a:srgbClr val="000000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ö</a:t>
            </a:r>
            <a:r>
              <a:rPr lang="de-DE" altLang="de-DE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lkerungszahlen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A730813-B16B-284F-AACE-352781E21BE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63ED742-3B8B-8C40-AE53-055A35FC50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7</a:t>
            </a:fld>
            <a:endParaRPr lang="de-CH"/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4E6BF30A-235C-9A42-ABF4-7541AEC77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1967847"/>
              </p:ext>
            </p:extLst>
          </p:nvPr>
        </p:nvGraphicFramePr>
        <p:xfrm>
          <a:off x="640080" y="1097281"/>
          <a:ext cx="7866232" cy="3379785"/>
        </p:xfrm>
        <a:graphic>
          <a:graphicData uri="http://schemas.openxmlformats.org/drawingml/2006/table">
            <a:tbl>
              <a:tblPr firstRow="1" firstCol="1" bandRow="1">
                <a:tableStyleId>{22A3EA1E-2E69-432C-A899-52FCCA5EEDCF}</a:tableStyleId>
              </a:tblPr>
              <a:tblGrid>
                <a:gridCol w="2062635">
                  <a:extLst>
                    <a:ext uri="{9D8B030D-6E8A-4147-A177-3AD203B41FA5}">
                      <a16:colId xmlns:a16="http://schemas.microsoft.com/office/drawing/2014/main" val="1529131314"/>
                    </a:ext>
                  </a:extLst>
                </a:gridCol>
                <a:gridCol w="1925877">
                  <a:extLst>
                    <a:ext uri="{9D8B030D-6E8A-4147-A177-3AD203B41FA5}">
                      <a16:colId xmlns:a16="http://schemas.microsoft.com/office/drawing/2014/main" val="668613053"/>
                    </a:ext>
                  </a:extLst>
                </a:gridCol>
                <a:gridCol w="1418656">
                  <a:extLst>
                    <a:ext uri="{9D8B030D-6E8A-4147-A177-3AD203B41FA5}">
                      <a16:colId xmlns:a16="http://schemas.microsoft.com/office/drawing/2014/main" val="2017361366"/>
                    </a:ext>
                  </a:extLst>
                </a:gridCol>
                <a:gridCol w="1422986">
                  <a:extLst>
                    <a:ext uri="{9D8B030D-6E8A-4147-A177-3AD203B41FA5}">
                      <a16:colId xmlns:a16="http://schemas.microsoft.com/office/drawing/2014/main" val="4239167818"/>
                    </a:ext>
                  </a:extLst>
                </a:gridCol>
                <a:gridCol w="1036078">
                  <a:extLst>
                    <a:ext uri="{9D8B030D-6E8A-4147-A177-3AD203B41FA5}">
                      <a16:colId xmlns:a16="http://schemas.microsoft.com/office/drawing/2014/main" val="3279861002"/>
                    </a:ext>
                  </a:extLst>
                </a:gridCol>
              </a:tblGrid>
              <a:tr h="450638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Adresse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 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koord_wgs84_e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koord_wgs84_n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Personen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433742830"/>
                  </a:ext>
                </a:extLst>
              </a:tr>
              <a:tr h="22531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Freilagerstrasse 85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8047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47.3803173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8.48808407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586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130001813"/>
                  </a:ext>
                </a:extLst>
              </a:tr>
              <a:tr h="22531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Freilagerstrasse 88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8047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47.3812046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8.48942588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563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016368811"/>
                  </a:ext>
                </a:extLst>
              </a:tr>
              <a:tr h="450638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Paul-Feyerabend-Hof 3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8049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47.4071397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8.5058373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491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56011036"/>
                  </a:ext>
                </a:extLst>
              </a:tr>
              <a:tr h="22531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Maneggpl. 18a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8041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47.3395414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8.5203645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473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4063169162"/>
                  </a:ext>
                </a:extLst>
              </a:tr>
              <a:tr h="22531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Flüelastrasse 25A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8047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47.3820435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8.49606422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461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3167832501"/>
                  </a:ext>
                </a:extLst>
              </a:tr>
              <a:tr h="22531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Kanzleistrasse 102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8004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47.3764021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8.5224368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446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213548059"/>
                  </a:ext>
                </a:extLst>
              </a:tr>
              <a:tr h="450638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Genossenschaftsstrasse 13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8050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47.4138201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8.56030277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431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801808869"/>
                  </a:ext>
                </a:extLst>
              </a:tr>
              <a:tr h="450638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Leutschenbachstrasse 40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8050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47.41567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8.55504088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423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591642738"/>
                  </a:ext>
                </a:extLst>
              </a:tr>
              <a:tr h="22531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Dialogweg 11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8050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47.4138329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8.55897788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415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4134024193"/>
                  </a:ext>
                </a:extLst>
              </a:tr>
              <a:tr h="22531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Sihlhallenstrasse 19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 8004 Zürich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47.3799621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>
                          <a:effectLst/>
                        </a:rPr>
                        <a:t>8.52648215</a:t>
                      </a:r>
                      <a:endParaRPr lang="de-CH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de-CH" sz="1200" dirty="0">
                          <a:effectLst/>
                        </a:rPr>
                        <a:t>412</a:t>
                      </a:r>
                      <a:endParaRPr lang="de-CH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350429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079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62D80B-554E-A540-918C-0F31B25FB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Haltestellen mit der grössten Bewegung 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5EC7743-402D-4E44-B92C-9449FF089C7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B373BF8-CE58-D14A-9ECF-626B8CCC7F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8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786A73B-4C55-EF4C-B039-1BEB1FC44573}"/>
              </a:ext>
            </a:extLst>
          </p:cNvPr>
          <p:cNvPicPr/>
          <p:nvPr/>
        </p:nvPicPr>
        <p:blipFill rotWithShape="1">
          <a:blip r:embed="rId2"/>
          <a:srcRect t="9562" b="3135"/>
          <a:stretch/>
        </p:blipFill>
        <p:spPr bwMode="auto">
          <a:xfrm>
            <a:off x="351064" y="1717771"/>
            <a:ext cx="8450034" cy="24901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40723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755228-1BC5-4F4F-923B-019E4EFC2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Linien mit der grössten Auslastung 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0226D20-8C30-DC43-84F1-C498ADEE0C6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de-CH"/>
              <a:t>CAS Information Engineering - Scripting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38D17B2-3187-354E-814F-F38F4CFF08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 smtClean="0"/>
              <a:t>9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8E9F1FA-48DD-C644-881D-948CC7B5DAC6}"/>
              </a:ext>
            </a:extLst>
          </p:cNvPr>
          <p:cNvPicPr/>
          <p:nvPr/>
        </p:nvPicPr>
        <p:blipFill rotWithShape="1">
          <a:blip r:embed="rId2"/>
          <a:srcRect t="9669"/>
          <a:stretch/>
        </p:blipFill>
        <p:spPr>
          <a:xfrm>
            <a:off x="280851" y="1694909"/>
            <a:ext cx="8556172" cy="259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56803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orlage_Praesentation">
  <a:themeElements>
    <a:clrScheme name="SoE Farben">
      <a:dk1>
        <a:srgbClr val="000000"/>
      </a:dk1>
      <a:lt1>
        <a:srgbClr val="FFFFFF"/>
      </a:lt1>
      <a:dk2>
        <a:srgbClr val="2266AB"/>
      </a:dk2>
      <a:lt2>
        <a:srgbClr val="78786E"/>
      </a:lt2>
      <a:accent1>
        <a:srgbClr val="2266AB"/>
      </a:accent1>
      <a:accent2>
        <a:srgbClr val="CE003C"/>
      </a:accent2>
      <a:accent3>
        <a:srgbClr val="78786E"/>
      </a:accent3>
      <a:accent4>
        <a:srgbClr val="000000"/>
      </a:accent4>
      <a:accent5>
        <a:srgbClr val="FFFFFF"/>
      </a:accent5>
      <a:accent6>
        <a:srgbClr val="FFFFFF"/>
      </a:accent6>
      <a:hlink>
        <a:srgbClr val="0000FF"/>
      </a:hlink>
      <a:folHlink>
        <a:srgbClr val="00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847</Words>
  <Application>Microsoft Macintosh PowerPoint</Application>
  <PresentationFormat>Bildschirmpräsentation (16:9)</PresentationFormat>
  <Paragraphs>188</Paragraphs>
  <Slides>19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Simple Light</vt:lpstr>
      <vt:lpstr>Vorlage_Praesentation</vt:lpstr>
      <vt:lpstr>Gruppe 03 – ÖV-Netz in der Stadt Zürich</vt:lpstr>
      <vt:lpstr>Hintergrund</vt:lpstr>
      <vt:lpstr>Business Case</vt:lpstr>
      <vt:lpstr>Datensätze</vt:lpstr>
      <vt:lpstr>Datenaufbereitung - Bevölkerungsdaten</vt:lpstr>
      <vt:lpstr>Datenaufbereitung - Fahrgastzahlen</vt:lpstr>
      <vt:lpstr>5.1 Räumliche Bevölkerungszahlen</vt:lpstr>
      <vt:lpstr>Haltestellen mit der grössten Bewegung </vt:lpstr>
      <vt:lpstr>Linien mit der grössten Auslastung </vt:lpstr>
      <vt:lpstr>Total traffic pro Haltestelle </vt:lpstr>
      <vt:lpstr>4.2.3 Auslastung pro Haltestelle</vt:lpstr>
      <vt:lpstr>Total Traffic pro Quartier</vt:lpstr>
      <vt:lpstr>Auslastung pro Quartier </vt:lpstr>
      <vt:lpstr>Karte mit Fahrlinien</vt:lpstr>
      <vt:lpstr>Karte mit Fahrlinien – Beispiel Linie 4</vt:lpstr>
      <vt:lpstr>Karte mit Fahrlinien – Beispiel Linie 4</vt:lpstr>
      <vt:lpstr>Neue Haltestellen – Linie 72</vt:lpstr>
      <vt:lpstr>Karte mit Fahrlinien – Beispiel Linie 4</vt:lpstr>
      <vt:lpstr>Karte mit Fahrlinien – Beispiel Linie 4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 Information Engineering Modul: Scripting  Tag 08 Kick off</dc:title>
  <cp:lastModifiedBy>Microsoft Office User</cp:lastModifiedBy>
  <cp:revision>36</cp:revision>
  <dcterms:modified xsi:type="dcterms:W3CDTF">2022-12-04T10:02:58Z</dcterms:modified>
</cp:coreProperties>
</file>